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Oswald ExtraLight"/>
      <p:regular r:id="rId25"/>
      <p:bold r:id="rId26"/>
    </p:embeddedFont>
    <p:embeddedFont>
      <p:font typeface="Raleway"/>
      <p:regular r:id="rId27"/>
      <p:bold r:id="rId28"/>
      <p:italic r:id="rId29"/>
      <p:boldItalic r:id="rId30"/>
    </p:embeddedFont>
    <p:embeddedFont>
      <p:font typeface="Montserrat"/>
      <p:regular r:id="rId31"/>
      <p:bold r:id="rId32"/>
      <p:italic r:id="rId33"/>
      <p:boldItalic r:id="rId34"/>
    </p:embeddedFont>
    <p:embeddedFont>
      <p:font typeface="Oswald Light"/>
      <p:regular r:id="rId35"/>
      <p:bold r:id="rId36"/>
    </p:embeddedFont>
    <p:embeddedFont>
      <p:font typeface="Raleway Black"/>
      <p:bold r:id="rId37"/>
      <p:boldItalic r:id="rId38"/>
    </p:embeddedFont>
    <p:embeddedFont>
      <p:font typeface="Raleway Light"/>
      <p:regular r:id="rId39"/>
      <p:bold r:id="rId40"/>
      <p:italic r:id="rId41"/>
      <p:boldItalic r:id="rId42"/>
    </p:embeddedFont>
    <p:embeddedFont>
      <p:font typeface="Montserrat Light"/>
      <p:regular r:id="rId43"/>
      <p:bold r:id="rId44"/>
      <p:italic r:id="rId45"/>
      <p:boldItalic r:id="rId46"/>
    </p:embeddedFont>
    <p:embeddedFont>
      <p:font typeface="Oswald SemiBold"/>
      <p:regular r:id="rId47"/>
      <p:bold r:id="rId48"/>
    </p:embeddedFont>
    <p:embeddedFont>
      <p:font typeface="Oswald"/>
      <p:regular r:id="rId49"/>
      <p:bold r:id="rId50"/>
    </p:embeddedFont>
    <p:embeddedFont>
      <p:font typeface="Raleway ExtraLight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Light-bold.fntdata"/><Relationship Id="rId42" Type="http://schemas.openxmlformats.org/officeDocument/2006/relationships/font" Target="fonts/RalewayLight-boldItalic.fntdata"/><Relationship Id="rId41" Type="http://schemas.openxmlformats.org/officeDocument/2006/relationships/font" Target="fonts/RalewayLight-italic.fntdata"/><Relationship Id="rId44" Type="http://schemas.openxmlformats.org/officeDocument/2006/relationships/font" Target="fonts/MontserratLight-bold.fntdata"/><Relationship Id="rId43" Type="http://schemas.openxmlformats.org/officeDocument/2006/relationships/font" Target="fonts/MontserratLight-regular.fntdata"/><Relationship Id="rId46" Type="http://schemas.openxmlformats.org/officeDocument/2006/relationships/font" Target="fonts/MontserratLight-boldItalic.fntdata"/><Relationship Id="rId45" Type="http://schemas.openxmlformats.org/officeDocument/2006/relationships/font" Target="fonts/MontserratLigh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swaldSemiBold-bold.fntdata"/><Relationship Id="rId47" Type="http://schemas.openxmlformats.org/officeDocument/2006/relationships/font" Target="fonts/OswaldSemiBold-regular.fntdata"/><Relationship Id="rId49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regular.fntdata"/><Relationship Id="rId30" Type="http://schemas.openxmlformats.org/officeDocument/2006/relationships/font" Target="fonts/Raleway-boldItalic.fntdata"/><Relationship Id="rId33" Type="http://schemas.openxmlformats.org/officeDocument/2006/relationships/font" Target="fonts/Montserrat-italic.fntdata"/><Relationship Id="rId32" Type="http://schemas.openxmlformats.org/officeDocument/2006/relationships/font" Target="fonts/Montserrat-bold.fntdata"/><Relationship Id="rId35" Type="http://schemas.openxmlformats.org/officeDocument/2006/relationships/font" Target="fonts/OswaldLight-regular.fntdata"/><Relationship Id="rId34" Type="http://schemas.openxmlformats.org/officeDocument/2006/relationships/font" Target="fonts/Montserrat-boldItalic.fntdata"/><Relationship Id="rId37" Type="http://schemas.openxmlformats.org/officeDocument/2006/relationships/font" Target="fonts/RalewayBlack-bold.fntdata"/><Relationship Id="rId36" Type="http://schemas.openxmlformats.org/officeDocument/2006/relationships/font" Target="fonts/OswaldLight-bold.fntdata"/><Relationship Id="rId39" Type="http://schemas.openxmlformats.org/officeDocument/2006/relationships/font" Target="fonts/RalewayLight-regular.fntdata"/><Relationship Id="rId38" Type="http://schemas.openxmlformats.org/officeDocument/2006/relationships/font" Target="fonts/RalewayBlack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font" Target="fonts/OswaldExtraLight-bold.fntdata"/><Relationship Id="rId25" Type="http://schemas.openxmlformats.org/officeDocument/2006/relationships/font" Target="fonts/OswaldExtraLight-regular.fntdata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29" Type="http://schemas.openxmlformats.org/officeDocument/2006/relationships/font" Target="fonts/Raleway-italic.fntdata"/><Relationship Id="rId51" Type="http://schemas.openxmlformats.org/officeDocument/2006/relationships/font" Target="fonts/RalewayExtraLight-regular.fntdata"/><Relationship Id="rId50" Type="http://schemas.openxmlformats.org/officeDocument/2006/relationships/font" Target="fonts/Oswald-bold.fntdata"/><Relationship Id="rId53" Type="http://schemas.openxmlformats.org/officeDocument/2006/relationships/font" Target="fonts/RalewayExtraLight-italic.fntdata"/><Relationship Id="rId52" Type="http://schemas.openxmlformats.org/officeDocument/2006/relationships/font" Target="fonts/RalewayExtraLight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RalewayExtraLight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Slides 1 - 6: Andrei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Slides 7 - 10: Skyler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Slides 11 - 14: Nishant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Slides 15 - 18: Matthew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 selves from left to right.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8d74d5b86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8d74d5b86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5de7dbbf1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5de7dbbf1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7b6536d5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67b6536d5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8d74d5b86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8d74d5b86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8d74d5b86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8d74d5b86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3a12138dc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3a12138dc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8d74d5b86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8d74d5b86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39dac9e64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39dac9e64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67b0031433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67b0031433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39b46fa27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39b46fa27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3a12138d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3a12138d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3806b5da45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3806b5da45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all different softwares, the solution is that we need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3a12138dc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3a12138dc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de7dbbf1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de7dbbf1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5de7dbbf1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5de7dbbf1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39dac9e64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39dac9e64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8d74d5b86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8d74d5b86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8d74d5b86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8d74d5b86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Relationship Id="rId7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7.png"/><Relationship Id="rId6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p2-9GRTiCm1WaPnekruEU_CA79ahbIT7/view" TargetMode="External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8539965">
            <a:off x="1740017" y="-1"/>
            <a:ext cx="5010404" cy="514351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0" y="1725900"/>
            <a:ext cx="8520600" cy="1691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PRAIRIELEARN</a:t>
            </a:r>
            <a:endParaRPr b="1" sz="8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1747225"/>
            <a:ext cx="8520600" cy="2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252">
                <a:solidFill>
                  <a:srgbClr val="FAD5A9"/>
                </a:solidFill>
                <a:latin typeface="Oswald Light"/>
                <a:ea typeface="Oswald Light"/>
                <a:cs typeface="Oswald Light"/>
                <a:sym typeface="Oswald Light"/>
              </a:rPr>
              <a:t>A</a:t>
            </a:r>
            <a:r>
              <a:rPr lang="en" sz="1252">
                <a:solidFill>
                  <a:srgbClr val="FAD5A9"/>
                </a:solidFill>
                <a:latin typeface="Oswald Light"/>
                <a:ea typeface="Oswald Light"/>
                <a:cs typeface="Oswald Light"/>
                <a:sym typeface="Oswald Light"/>
              </a:rPr>
              <a:t>utomating </a:t>
            </a:r>
            <a:r>
              <a:rPr lang="en" sz="1252">
                <a:solidFill>
                  <a:srgbClr val="FAD5A9"/>
                </a:solidFill>
                <a:latin typeface="Oswald Light"/>
                <a:ea typeface="Oswald Light"/>
                <a:cs typeface="Oswald Light"/>
                <a:sym typeface="Oswald Light"/>
              </a:rPr>
              <a:t>D</a:t>
            </a:r>
            <a:r>
              <a:rPr lang="en" sz="1252">
                <a:solidFill>
                  <a:srgbClr val="FAD5A9"/>
                </a:solidFill>
                <a:latin typeface="Oswald Light"/>
                <a:ea typeface="Oswald Light"/>
                <a:cs typeface="Oswald Light"/>
                <a:sym typeface="Oswald Light"/>
              </a:rPr>
              <a:t>atabase </a:t>
            </a:r>
            <a:r>
              <a:rPr lang="en" sz="1252">
                <a:solidFill>
                  <a:srgbClr val="FAD5A9"/>
                </a:solidFill>
                <a:latin typeface="Oswald Light"/>
                <a:ea typeface="Oswald Light"/>
                <a:cs typeface="Oswald Light"/>
                <a:sym typeface="Oswald Light"/>
              </a:rPr>
              <a:t>Q</a:t>
            </a:r>
            <a:r>
              <a:rPr lang="en" sz="1252">
                <a:solidFill>
                  <a:srgbClr val="FAD5A9"/>
                </a:solidFill>
                <a:latin typeface="Oswald Light"/>
                <a:ea typeface="Oswald Light"/>
                <a:cs typeface="Oswald Light"/>
                <a:sym typeface="Oswald Light"/>
              </a:rPr>
              <a:t>uestion </a:t>
            </a:r>
            <a:r>
              <a:rPr lang="en" sz="1252">
                <a:solidFill>
                  <a:srgbClr val="FAD5A9"/>
                </a:solidFill>
                <a:latin typeface="Oswald Light"/>
                <a:ea typeface="Oswald Light"/>
                <a:cs typeface="Oswald Light"/>
                <a:sym typeface="Oswald Light"/>
              </a:rPr>
              <a:t>G</a:t>
            </a:r>
            <a:r>
              <a:rPr lang="en" sz="1252">
                <a:solidFill>
                  <a:srgbClr val="FAD5A9"/>
                </a:solidFill>
                <a:latin typeface="Oswald Light"/>
                <a:ea typeface="Oswald Light"/>
                <a:cs typeface="Oswald Light"/>
                <a:sym typeface="Oswald Light"/>
              </a:rPr>
              <a:t>eneration and </a:t>
            </a:r>
            <a:r>
              <a:rPr lang="en" sz="1252">
                <a:solidFill>
                  <a:srgbClr val="FAD5A9"/>
                </a:solidFill>
                <a:latin typeface="Oswald Light"/>
                <a:ea typeface="Oswald Light"/>
                <a:cs typeface="Oswald Light"/>
                <a:sym typeface="Oswald Light"/>
              </a:rPr>
              <a:t>M</a:t>
            </a:r>
            <a:r>
              <a:rPr lang="en" sz="1252">
                <a:solidFill>
                  <a:srgbClr val="FAD5A9"/>
                </a:solidFill>
                <a:latin typeface="Oswald Light"/>
                <a:ea typeface="Oswald Light"/>
                <a:cs typeface="Oswald Light"/>
                <a:sym typeface="Oswald Light"/>
              </a:rPr>
              <a:t>arking </a:t>
            </a:r>
            <a:r>
              <a:rPr lang="en" sz="1252">
                <a:solidFill>
                  <a:srgbClr val="FAD5A9"/>
                </a:solidFill>
                <a:latin typeface="Oswald Light"/>
                <a:ea typeface="Oswald Light"/>
                <a:cs typeface="Oswald Light"/>
                <a:sym typeface="Oswald Light"/>
              </a:rPr>
              <a:t>W</a:t>
            </a:r>
            <a:r>
              <a:rPr lang="en" sz="1252">
                <a:solidFill>
                  <a:srgbClr val="FAD5A9"/>
                </a:solidFill>
                <a:latin typeface="Oswald Light"/>
                <a:ea typeface="Oswald Light"/>
                <a:cs typeface="Oswald Light"/>
                <a:sym typeface="Oswald Light"/>
              </a:rPr>
              <a:t>ith</a:t>
            </a:r>
            <a:endParaRPr sz="2570">
              <a:solidFill>
                <a:srgbClr val="FAD5A9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381375" y="3370050"/>
            <a:ext cx="8295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1148300" y="3107250"/>
            <a:ext cx="956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AD5A9"/>
                </a:solidFill>
                <a:latin typeface="Oswald"/>
                <a:ea typeface="Oswald"/>
                <a:cs typeface="Oswald"/>
                <a:sym typeface="Oswald"/>
              </a:rPr>
              <a:t>NISH</a:t>
            </a:r>
            <a:r>
              <a:rPr lang="en">
                <a:solidFill>
                  <a:srgbClr val="FAD5A9"/>
                </a:solidFill>
                <a:latin typeface="Oswald"/>
                <a:ea typeface="Oswald"/>
                <a:cs typeface="Oswald"/>
                <a:sym typeface="Oswald"/>
              </a:rPr>
              <a:t>A</a:t>
            </a:r>
            <a:r>
              <a:rPr lang="en">
                <a:solidFill>
                  <a:srgbClr val="FAD5A9"/>
                </a:solidFill>
                <a:latin typeface="Oswald"/>
                <a:ea typeface="Oswald"/>
                <a:cs typeface="Oswald"/>
                <a:sym typeface="Oswald"/>
              </a:rPr>
              <a:t>NT</a:t>
            </a:r>
            <a:endParaRPr>
              <a:solidFill>
                <a:srgbClr val="FAD5A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3359525" y="3107250"/>
            <a:ext cx="73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AD5A9"/>
                </a:solidFill>
                <a:latin typeface="Oswald"/>
                <a:ea typeface="Oswald"/>
                <a:cs typeface="Oswald"/>
                <a:sym typeface="Oswald"/>
              </a:rPr>
              <a:t>ANDREI</a:t>
            </a:r>
            <a:endParaRPr>
              <a:solidFill>
                <a:srgbClr val="FAD5A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5099625" y="3107250"/>
            <a:ext cx="73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AD5A9"/>
                </a:solidFill>
                <a:latin typeface="Oswald"/>
                <a:ea typeface="Oswald"/>
                <a:cs typeface="Oswald"/>
                <a:sym typeface="Oswald"/>
              </a:rPr>
              <a:t>SKYLER</a:t>
            </a:r>
            <a:endParaRPr>
              <a:solidFill>
                <a:srgbClr val="FAD5A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7161750" y="3107250"/>
            <a:ext cx="87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AD5A9"/>
                </a:solidFill>
                <a:latin typeface="Oswald"/>
                <a:ea typeface="Oswald"/>
                <a:cs typeface="Oswald"/>
                <a:sym typeface="Oswald"/>
              </a:rPr>
              <a:t>MATTHEW</a:t>
            </a:r>
            <a:endParaRPr>
              <a:solidFill>
                <a:srgbClr val="FAD5A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457150" y="523000"/>
            <a:ext cx="7972500" cy="9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en" sz="2420">
                <a:latin typeface="Oswald Light"/>
                <a:ea typeface="Oswald Light"/>
                <a:cs typeface="Oswald Light"/>
                <a:sym typeface="Oswald Light"/>
              </a:rPr>
              <a:t>KEY FEATURE:</a:t>
            </a:r>
            <a:endParaRPr i="1" sz="2420"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320">
                <a:latin typeface="Oswald"/>
                <a:ea typeface="Oswald"/>
                <a:cs typeface="Oswald"/>
                <a:sym typeface="Oswald"/>
              </a:rPr>
              <a:t>DATABASE GENERATION AND RANDOMIZATION</a:t>
            </a:r>
            <a:endParaRPr b="1" sz="332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457150" y="1750475"/>
            <a:ext cx="6497400" cy="27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929">
                <a:latin typeface="Raleway"/>
                <a:ea typeface="Raleway"/>
                <a:cs typeface="Raleway"/>
                <a:sym typeface="Raleway"/>
              </a:rPr>
              <a:t>Database generation and randomization was not a requirement within the project’s original scope.</a:t>
            </a:r>
            <a:endParaRPr sz="1929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rPr lang="en" sz="1929">
                <a:latin typeface="Raleway"/>
                <a:ea typeface="Raleway"/>
                <a:cs typeface="Raleway"/>
                <a:sym typeface="Raleway"/>
              </a:rPr>
              <a:t>Our Tech. Lead went above and beyond to implement it so as to truly maximize the randomness and produce high-quality auto-generated question variants and databases.</a:t>
            </a:r>
            <a:endParaRPr sz="1929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015251">
            <a:off x="5928498" y="2462143"/>
            <a:ext cx="5010401" cy="514351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/>
          <p:nvPr>
            <p:ph type="title"/>
          </p:nvPr>
        </p:nvSpPr>
        <p:spPr>
          <a:xfrm>
            <a:off x="72500" y="3503925"/>
            <a:ext cx="3490200" cy="12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7819">
                <a:solidFill>
                  <a:srgbClr val="FAD5A9"/>
                </a:solidFill>
                <a:latin typeface="Oswald"/>
                <a:ea typeface="Oswald"/>
                <a:cs typeface="Oswald"/>
                <a:sym typeface="Oswald"/>
              </a:rPr>
              <a:t>TESTING</a:t>
            </a:r>
            <a:endParaRPr b="1" sz="7819">
              <a:solidFill>
                <a:srgbClr val="FAD5A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6416088" y="695625"/>
            <a:ext cx="2547600" cy="1853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  <a:t>Unit: </a:t>
            </a:r>
            <a:r>
              <a:rPr lang="en" sz="1300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  <a:t>		       157</a:t>
            </a:r>
            <a:endParaRPr sz="1300">
              <a:solidFill>
                <a:srgbClr val="FAD5A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  <a:t>UI + Integration:</a:t>
            </a:r>
            <a:r>
              <a:rPr lang="en" sz="1300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  <a:t> 300</a:t>
            </a:r>
            <a:endParaRPr sz="1300">
              <a:solidFill>
                <a:srgbClr val="FAD5A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  <a:t>Performance:       26</a:t>
            </a:r>
            <a:endParaRPr sz="1300">
              <a:solidFill>
                <a:srgbClr val="FAD5A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  <a:t>       </a:t>
            </a:r>
            <a:r>
              <a:rPr lang="en" sz="13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455</a:t>
            </a:r>
            <a:r>
              <a:rPr lang="en" sz="1300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i="1" lang="en" sz="1300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  <a:t>Total Tests</a:t>
            </a:r>
            <a:endParaRPr i="1" sz="1300">
              <a:solidFill>
                <a:srgbClr val="FAD5A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AD5A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7,299 </a:t>
            </a:r>
            <a:r>
              <a:rPr i="1" lang="en" sz="1300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  <a:t>Lines</a:t>
            </a:r>
            <a:endParaRPr i="1" sz="1300">
              <a:solidFill>
                <a:srgbClr val="FAD5A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FAD5A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34</a:t>
            </a:r>
            <a:r>
              <a:rPr i="1" lang="en" sz="1300">
                <a:solidFill>
                  <a:srgbClr val="FAD5A9"/>
                </a:solidFill>
                <a:latin typeface="Raleway Black"/>
                <a:ea typeface="Raleway Black"/>
                <a:cs typeface="Raleway Black"/>
                <a:sym typeface="Raleway Black"/>
              </a:rPr>
              <a:t> </a:t>
            </a:r>
            <a:r>
              <a:rPr i="1" lang="en" sz="1300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  <a:t>Test Files</a:t>
            </a:r>
            <a:endParaRPr i="1" sz="1300">
              <a:solidFill>
                <a:srgbClr val="FAD5A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2" name="Google Shape;132;p23"/>
          <p:cNvSpPr txBox="1"/>
          <p:nvPr/>
        </p:nvSpPr>
        <p:spPr>
          <a:xfrm>
            <a:off x="3562700" y="695625"/>
            <a:ext cx="2715600" cy="40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Unit:</a:t>
            </a:r>
            <a:r>
              <a:rPr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Python’s unittest framework, including parameterized and mock tests</a:t>
            </a:r>
            <a:endParaRPr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UI &amp; Integration:</a:t>
            </a:r>
            <a:r>
              <a:rPr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Selenium WebDriver and Selenium IDE</a:t>
            </a:r>
            <a:endParaRPr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Stress / Performance: </a:t>
            </a:r>
            <a:r>
              <a:rPr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Locust</a:t>
            </a:r>
            <a:endParaRPr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CI/CD:</a:t>
            </a:r>
            <a:r>
              <a:rPr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Drone CI</a:t>
            </a:r>
            <a:endParaRPr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PrairieLearn itself has 10k+ tests implemented in their system</a:t>
            </a:r>
            <a:endParaRPr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700" y="1087000"/>
            <a:ext cx="1666875" cy="685800"/>
          </a:xfrm>
          <a:prstGeom prst="rect">
            <a:avLst/>
          </a:prstGeom>
          <a:noFill/>
          <a:ln cap="flat" cmpd="sng" w="9525">
            <a:solidFill>
              <a:srgbClr val="FAD5A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5500" y="1909688"/>
            <a:ext cx="1685925" cy="619125"/>
          </a:xfrm>
          <a:prstGeom prst="rect">
            <a:avLst/>
          </a:prstGeom>
          <a:noFill/>
          <a:ln cap="flat" cmpd="sng" w="9525">
            <a:solidFill>
              <a:srgbClr val="FAD5A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5300" y="2665725"/>
            <a:ext cx="1676400" cy="609600"/>
          </a:xfrm>
          <a:prstGeom prst="rect">
            <a:avLst/>
          </a:prstGeom>
          <a:noFill/>
          <a:ln cap="flat" cmpd="sng" w="9525">
            <a:solidFill>
              <a:srgbClr val="FAD5A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72500" y="260625"/>
            <a:ext cx="3490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220">
                <a:latin typeface="Oswald"/>
                <a:ea typeface="Oswald"/>
                <a:cs typeface="Oswald"/>
                <a:sym typeface="Oswald"/>
              </a:rPr>
              <a:t>PERFORMANCE</a:t>
            </a:r>
            <a:endParaRPr b="1" sz="422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1" name="Google Shape;141;p24"/>
          <p:cNvSpPr txBox="1"/>
          <p:nvPr/>
        </p:nvSpPr>
        <p:spPr>
          <a:xfrm>
            <a:off x="6261975" y="3021900"/>
            <a:ext cx="2802300" cy="19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The Limit</a:t>
            </a:r>
            <a:endParaRPr i="1"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Raleway ExtraLight"/>
                <a:ea typeface="Raleway ExtraLight"/>
                <a:cs typeface="Raleway ExtraLight"/>
                <a:sym typeface="Raleway ExtraLight"/>
              </a:rPr>
              <a:t>Around ~500 users is where the servers break</a:t>
            </a:r>
            <a:br>
              <a:rPr lang="en" sz="1500">
                <a:solidFill>
                  <a:schemeClr val="dk1"/>
                </a:solidFill>
                <a:latin typeface="Raleway ExtraLight"/>
                <a:ea typeface="Raleway ExtraLight"/>
                <a:cs typeface="Raleway ExtraLight"/>
                <a:sym typeface="Raleway ExtraLight"/>
              </a:rPr>
            </a:br>
            <a:endParaRPr sz="1500">
              <a:solidFill>
                <a:schemeClr val="dk1"/>
              </a:solidFill>
              <a:latin typeface="Raleway ExtraLight"/>
              <a:ea typeface="Raleway ExtraLight"/>
              <a:cs typeface="Raleway ExtraLight"/>
              <a:sym typeface="Raleway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Raleway ExtraLight"/>
                <a:ea typeface="Raleway ExtraLight"/>
                <a:cs typeface="Raleway ExtraLight"/>
                <a:sym typeface="Raleway ExtraLight"/>
              </a:rPr>
              <a:t>However performance becomes noticeably slow with as little as 25 </a:t>
            </a:r>
            <a:r>
              <a:rPr lang="en" sz="1500">
                <a:solidFill>
                  <a:schemeClr val="dk1"/>
                </a:solidFill>
                <a:latin typeface="Raleway ExtraLight"/>
                <a:ea typeface="Raleway ExtraLight"/>
                <a:cs typeface="Raleway ExtraLight"/>
                <a:sym typeface="Raleway ExtraLight"/>
              </a:rPr>
              <a:t>simultaneous</a:t>
            </a:r>
            <a:r>
              <a:rPr lang="en" sz="1500">
                <a:solidFill>
                  <a:schemeClr val="dk1"/>
                </a:solidFill>
                <a:latin typeface="Raleway ExtraLight"/>
                <a:ea typeface="Raleway ExtraLight"/>
                <a:cs typeface="Raleway ExtraLight"/>
                <a:sym typeface="Raleway ExtraLight"/>
              </a:rPr>
              <a:t> users</a:t>
            </a:r>
            <a:endParaRPr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2" name="Google Shape;142;p24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200" y="3092177"/>
            <a:ext cx="2895231" cy="179021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920000" dist="19050">
              <a:srgbClr val="000000">
                <a:alpha val="50000"/>
              </a:srgbClr>
            </a:outerShdw>
          </a:effectLst>
        </p:spPr>
      </p:pic>
      <p:pic>
        <p:nvPicPr>
          <p:cNvPr id="143" name="Google Shape;143;p24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1094" y="3092200"/>
            <a:ext cx="2895231" cy="179021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920000" dist="19050">
              <a:srgbClr val="000000">
                <a:alpha val="50000"/>
              </a:srgbClr>
            </a:outerShdw>
          </a:effectLst>
        </p:spPr>
      </p:pic>
      <p:sp>
        <p:nvSpPr>
          <p:cNvPr id="144" name="Google Shape;144;p24"/>
          <p:cNvSpPr txBox="1"/>
          <p:nvPr/>
        </p:nvSpPr>
        <p:spPr>
          <a:xfrm>
            <a:off x="72500" y="1143825"/>
            <a:ext cx="4499400" cy="17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 ExtraLight"/>
                <a:ea typeface="Raleway ExtraLight"/>
                <a:cs typeface="Raleway ExtraLight"/>
                <a:sym typeface="Raleway ExtraLight"/>
              </a:rPr>
              <a:t>The loading and grading of RelaX have similar performances, and the loading and grading of SQL have similar performances</a:t>
            </a:r>
            <a:endParaRPr sz="1200">
              <a:latin typeface="Raleway ExtraLight"/>
              <a:ea typeface="Raleway ExtraLight"/>
              <a:cs typeface="Raleway ExtraLight"/>
              <a:sym typeface="Raleway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 ExtraLight"/>
              <a:ea typeface="Raleway ExtraLight"/>
              <a:cs typeface="Raleway ExtraLight"/>
              <a:sym typeface="Raleway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 ExtraLight"/>
                <a:ea typeface="Raleway ExtraLight"/>
                <a:cs typeface="Raleway ExtraLight"/>
                <a:sym typeface="Raleway ExtraLight"/>
              </a:rPr>
              <a:t>Relax questions are ~3x faster than the SQL in both areas</a:t>
            </a:r>
            <a:endParaRPr sz="1200">
              <a:latin typeface="Raleway ExtraLight"/>
              <a:ea typeface="Raleway ExtraLight"/>
              <a:cs typeface="Raleway ExtraLight"/>
              <a:sym typeface="Raleway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 ExtraLight"/>
              <a:ea typeface="Raleway ExtraLight"/>
              <a:cs typeface="Raleway ExtraLight"/>
              <a:sym typeface="Raleway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 ExtraLight"/>
                <a:ea typeface="Raleway ExtraLight"/>
                <a:cs typeface="Raleway ExtraLight"/>
                <a:sym typeface="Raleway ExtraLight"/>
              </a:rPr>
              <a:t>SQL Grading follows the same </a:t>
            </a:r>
            <a:r>
              <a:rPr i="1" lang="en" sz="1200">
                <a:latin typeface="Raleway ExtraLight"/>
                <a:ea typeface="Raleway ExtraLight"/>
                <a:cs typeface="Raleway ExtraLight"/>
                <a:sym typeface="Raleway ExtraLight"/>
              </a:rPr>
              <a:t>growth rate</a:t>
            </a:r>
            <a:r>
              <a:rPr lang="en" sz="1200">
                <a:latin typeface="Raleway ExtraLight"/>
                <a:ea typeface="Raleway ExtraLight"/>
                <a:cs typeface="Raleway ExtraLight"/>
                <a:sym typeface="Raleway ExtraLight"/>
              </a:rPr>
              <a:t> but takes longer than the loading</a:t>
            </a:r>
            <a:endParaRPr sz="1200">
              <a:latin typeface="Raleway ExtraLight"/>
              <a:ea typeface="Raleway ExtraLight"/>
              <a:cs typeface="Raleway ExtraLight"/>
              <a:sym typeface="Raleway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 ExtraLight"/>
              <a:ea typeface="Raleway ExtraLight"/>
              <a:cs typeface="Raleway ExtraLight"/>
              <a:sym typeface="Raleway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 ExtraLight"/>
                <a:ea typeface="Raleway ExtraLight"/>
                <a:cs typeface="Raleway ExtraLight"/>
                <a:sym typeface="Raleway ExtraLight"/>
              </a:rPr>
              <a:t>Autogenerated questions take ½ the load time as static</a:t>
            </a:r>
            <a:endParaRPr sz="1200">
              <a:latin typeface="Raleway ExtraLight"/>
              <a:ea typeface="Raleway ExtraLight"/>
              <a:cs typeface="Raleway ExtraLight"/>
              <a:sym typeface="Raleway ExtraLight"/>
            </a:endParaRPr>
          </a:p>
        </p:txBody>
      </p:sp>
      <p:pic>
        <p:nvPicPr>
          <p:cNvPr id="145" name="Google Shape;145;p24"/>
          <p:cNvPicPr preferRelativeResize="0"/>
          <p:nvPr/>
        </p:nvPicPr>
        <p:blipFill rotWithShape="1">
          <a:blip r:embed="rId5">
            <a:alphaModFix/>
          </a:blip>
          <a:srcRect b="1719" l="0" r="56434" t="0"/>
          <a:stretch/>
        </p:blipFill>
        <p:spPr>
          <a:xfrm>
            <a:off x="6505261" y="260637"/>
            <a:ext cx="2438227" cy="26671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460000" dist="19050">
              <a:srgbClr val="000000">
                <a:alpha val="50000"/>
              </a:srgbClr>
            </a:outerShdw>
          </a:effectLst>
        </p:spPr>
      </p:pic>
      <p:pic>
        <p:nvPicPr>
          <p:cNvPr id="146" name="Google Shape;14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9800" y="129713"/>
            <a:ext cx="2320246" cy="561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400000" dist="19050">
              <a:srgbClr val="000000">
                <a:alpha val="50000"/>
              </a:srgbClr>
            </a:outerShdw>
          </a:effectLst>
        </p:spPr>
      </p:pic>
      <p:pic>
        <p:nvPicPr>
          <p:cNvPr id="147" name="Google Shape;147;p24"/>
          <p:cNvPicPr preferRelativeResize="0"/>
          <p:nvPr/>
        </p:nvPicPr>
        <p:blipFill rotWithShape="1">
          <a:blip r:embed="rId7">
            <a:alphaModFix/>
          </a:blip>
          <a:srcRect b="50184" l="0" r="54512" t="0"/>
          <a:stretch/>
        </p:blipFill>
        <p:spPr>
          <a:xfrm>
            <a:off x="4722050" y="979526"/>
            <a:ext cx="3301749" cy="1592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64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283550" y="3898575"/>
            <a:ext cx="4656000" cy="10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6120">
                <a:latin typeface="Oswald"/>
                <a:ea typeface="Oswald"/>
                <a:cs typeface="Oswald"/>
                <a:sym typeface="Oswald"/>
              </a:rPr>
              <a:t>USER </a:t>
            </a:r>
            <a:r>
              <a:rPr b="1" lang="en" sz="6120">
                <a:latin typeface="Oswald"/>
                <a:ea typeface="Oswald"/>
                <a:cs typeface="Oswald"/>
                <a:sym typeface="Oswald"/>
              </a:rPr>
              <a:t>TESTING</a:t>
            </a:r>
            <a:endParaRPr b="1" sz="612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3" name="Google Shape;153;p25"/>
          <p:cNvSpPr txBox="1"/>
          <p:nvPr/>
        </p:nvSpPr>
        <p:spPr>
          <a:xfrm>
            <a:off x="4337700" y="96075"/>
            <a:ext cx="4342200" cy="15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Takeaways:</a:t>
            </a:r>
            <a:endParaRPr i="1"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Performance - things that interact with a DB on the backend could be faster (Autograder, Expected Output Preview, Execute Results)</a:t>
            </a: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Feedback for SQL questions contained negative feedback, </a:t>
            </a:r>
            <a:r>
              <a:rPr i="1" lang="en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ex. Lowest was “Rows: -900%”</a:t>
            </a: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DB Schema Bar needs accompanying instructions</a:t>
            </a: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2838" y="1710150"/>
            <a:ext cx="3274075" cy="146075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3060000" dist="76200">
              <a:srgbClr val="000000">
                <a:alpha val="50000"/>
              </a:srgbClr>
            </a:outerShdw>
          </a:effectLst>
        </p:spPr>
      </p:pic>
      <p:pic>
        <p:nvPicPr>
          <p:cNvPr id="155" name="Google Shape;1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025" y="294463"/>
            <a:ext cx="3274050" cy="156882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460000" dist="76200">
              <a:srgbClr val="000000">
                <a:alpha val="50000"/>
              </a:srgbClr>
            </a:outerShdw>
          </a:effectLst>
        </p:spPr>
      </p:pic>
      <p:pic>
        <p:nvPicPr>
          <p:cNvPr id="156" name="Google Shape;15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4525" y="2230575"/>
            <a:ext cx="3274050" cy="1537149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1800000" dist="76200">
              <a:srgbClr val="000000">
                <a:alpha val="50000"/>
              </a:srgbClr>
            </a:outerShdw>
          </a:effectLst>
        </p:spPr>
      </p:pic>
      <p:pic>
        <p:nvPicPr>
          <p:cNvPr id="157" name="Google Shape;15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7150" y="3479288"/>
            <a:ext cx="3352744" cy="140235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2580000" dist="762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6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-1227279" y="2801175"/>
            <a:ext cx="3531925" cy="352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6809682">
            <a:off x="812660" y="-152613"/>
            <a:ext cx="2401749" cy="176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>
          <a:blip r:embed="rId5">
            <a:alphaModFix amt="48000"/>
          </a:blip>
          <a:stretch>
            <a:fillRect/>
          </a:stretch>
        </p:blipFill>
        <p:spPr>
          <a:xfrm>
            <a:off x="6173515" y="3435024"/>
            <a:ext cx="3129965" cy="314525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6"/>
          <p:cNvSpPr txBox="1"/>
          <p:nvPr>
            <p:ph type="title"/>
          </p:nvPr>
        </p:nvSpPr>
        <p:spPr>
          <a:xfrm>
            <a:off x="2769150" y="620425"/>
            <a:ext cx="3605700" cy="8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AD5A9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WORKFLOW</a:t>
            </a:r>
            <a:endParaRPr sz="4400">
              <a:solidFill>
                <a:srgbClr val="FAD5A9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3299909" y="1656025"/>
            <a:ext cx="1052400" cy="22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AD5A9"/>
                </a:solidFill>
                <a:latin typeface="Raleway Light"/>
                <a:ea typeface="Raleway Light"/>
                <a:cs typeface="Raleway Light"/>
                <a:sym typeface="Raleway Light"/>
              </a:rPr>
              <a:t>PM Tools          </a:t>
            </a:r>
            <a:endParaRPr sz="1200">
              <a:solidFill>
                <a:srgbClr val="FAD5A9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AD5A9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AD5A9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AD5A9"/>
                </a:solidFill>
                <a:latin typeface="Raleway Light"/>
                <a:ea typeface="Raleway Light"/>
                <a:cs typeface="Raleway Light"/>
                <a:sym typeface="Raleway Light"/>
              </a:rPr>
              <a:t>Dev. Tool</a:t>
            </a:r>
            <a:r>
              <a:rPr lang="en" sz="1200">
                <a:solidFill>
                  <a:srgbClr val="FAD5A9"/>
                </a:solidFill>
                <a:latin typeface="Raleway Light"/>
                <a:ea typeface="Raleway Light"/>
                <a:cs typeface="Raleway Light"/>
                <a:sym typeface="Raleway Light"/>
              </a:rPr>
              <a:t>s   </a:t>
            </a:r>
            <a:endParaRPr sz="1200">
              <a:solidFill>
                <a:srgbClr val="FAD5A9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AD5A9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AD5A9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AD5A9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br>
              <a:rPr lang="en" sz="1200">
                <a:solidFill>
                  <a:srgbClr val="FAD5A9"/>
                </a:solidFill>
                <a:latin typeface="Raleway Light"/>
                <a:ea typeface="Raleway Light"/>
                <a:cs typeface="Raleway Light"/>
                <a:sym typeface="Raleway Light"/>
              </a:rPr>
            </a:br>
            <a:br>
              <a:rPr lang="en" sz="1200">
                <a:solidFill>
                  <a:srgbClr val="FAD5A9"/>
                </a:solidFill>
                <a:latin typeface="Raleway Light"/>
                <a:ea typeface="Raleway Light"/>
                <a:cs typeface="Raleway Light"/>
                <a:sym typeface="Raleway Light"/>
              </a:rPr>
            </a:br>
            <a:endParaRPr sz="1200">
              <a:solidFill>
                <a:srgbClr val="FAD5A9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AD5A9"/>
                </a:solidFill>
                <a:latin typeface="Raleway Light"/>
                <a:ea typeface="Raleway Light"/>
                <a:cs typeface="Raleway Light"/>
                <a:sym typeface="Raleway Light"/>
              </a:rPr>
              <a:t>Deployment </a:t>
            </a:r>
            <a:endParaRPr sz="1200">
              <a:solidFill>
                <a:srgbClr val="FAD5A9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AD5A9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 rot="10800000">
            <a:off x="6454197" y="-569743"/>
            <a:ext cx="3008124" cy="30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6"/>
          <p:cNvSpPr txBox="1"/>
          <p:nvPr/>
        </p:nvSpPr>
        <p:spPr>
          <a:xfrm>
            <a:off x="4275993" y="1656025"/>
            <a:ext cx="1568100" cy="24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  <a:t>Github Projects</a:t>
            </a:r>
            <a:endParaRPr b="1" sz="1200">
              <a:solidFill>
                <a:srgbClr val="FAD5A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  <a:t>Clockify</a:t>
            </a:r>
            <a:br>
              <a:rPr b="1" lang="en" sz="1200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b="1" sz="1200">
              <a:solidFill>
                <a:srgbClr val="FAD5A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  <a:t>Visual Studio Code</a:t>
            </a:r>
            <a:endParaRPr b="1" sz="1200">
              <a:solidFill>
                <a:srgbClr val="FAD5A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  <a:t>Docker</a:t>
            </a:r>
            <a:endParaRPr b="1" sz="1200">
              <a:solidFill>
                <a:srgbClr val="FAD5A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  <a:t>Selenium</a:t>
            </a:r>
            <a:endParaRPr b="1" sz="1200">
              <a:solidFill>
                <a:srgbClr val="FAD5A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  <a:t>Locust</a:t>
            </a:r>
            <a:endParaRPr b="1" sz="1200">
              <a:solidFill>
                <a:srgbClr val="FAD5A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  <a:t>Github</a:t>
            </a:r>
            <a:endParaRPr b="1" sz="1200">
              <a:solidFill>
                <a:srgbClr val="FAD5A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  <a:t>Drone</a:t>
            </a:r>
            <a:br>
              <a:rPr b="1" lang="en" sz="1200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b="1" sz="1200">
              <a:solidFill>
                <a:srgbClr val="FAD5A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  <a:t>Docker</a:t>
            </a:r>
            <a:endParaRPr b="1" sz="1200">
              <a:solidFill>
                <a:srgbClr val="FAD5A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  <a:t>UBC Servers</a:t>
            </a:r>
            <a:endParaRPr b="1" sz="1200">
              <a:solidFill>
                <a:srgbClr val="FAD5A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9" name="Google Shape;169;p26"/>
          <p:cNvSpPr txBox="1"/>
          <p:nvPr/>
        </p:nvSpPr>
        <p:spPr>
          <a:xfrm>
            <a:off x="3067938" y="4309375"/>
            <a:ext cx="30081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  <a:t> Python	Javascript	HTML &amp; CSS</a:t>
            </a:r>
            <a:endParaRPr b="1" sz="1200">
              <a:solidFill>
                <a:srgbClr val="FAD5A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0" name="Google Shape;170;p26"/>
          <p:cNvSpPr txBox="1"/>
          <p:nvPr/>
        </p:nvSpPr>
        <p:spPr>
          <a:xfrm>
            <a:off x="4078338" y="4072825"/>
            <a:ext cx="9873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AD5A9"/>
                </a:solidFill>
                <a:latin typeface="Raleway Light"/>
                <a:ea typeface="Raleway Light"/>
                <a:cs typeface="Raleway Light"/>
                <a:sym typeface="Raleway Light"/>
              </a:rPr>
              <a:t>Languages</a:t>
            </a:r>
            <a:endParaRPr sz="1200">
              <a:solidFill>
                <a:srgbClr val="FAD5A9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title"/>
          </p:nvPr>
        </p:nvSpPr>
        <p:spPr>
          <a:xfrm>
            <a:off x="3228050" y="160250"/>
            <a:ext cx="3027000" cy="4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FAD5A9"/>
                </a:solidFill>
                <a:latin typeface="Oswald"/>
                <a:ea typeface="Oswald"/>
                <a:cs typeface="Oswald"/>
                <a:sym typeface="Oswald"/>
              </a:rPr>
              <a:t>PROJECT STATS</a:t>
            </a:r>
            <a:r>
              <a:rPr b="1" lang="en" sz="4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b="1" sz="43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50" y="1152025"/>
            <a:ext cx="6750275" cy="350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 txBox="1"/>
          <p:nvPr/>
        </p:nvSpPr>
        <p:spPr>
          <a:xfrm>
            <a:off x="6969325" y="1254263"/>
            <a:ext cx="20496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  <a:t>950+ Hours</a:t>
            </a:r>
            <a:endParaRPr sz="1300">
              <a:solidFill>
                <a:srgbClr val="FAD5A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  <a:t>100+ Cards</a:t>
            </a:r>
            <a:endParaRPr sz="1300">
              <a:solidFill>
                <a:srgbClr val="FAD5A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  <a:t>130+ Closed PR’s</a:t>
            </a:r>
            <a:endParaRPr sz="1300">
              <a:solidFill>
                <a:srgbClr val="FAD5A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  <a:t>1300+ Commits</a:t>
            </a:r>
            <a:endParaRPr sz="1300">
              <a:solidFill>
                <a:srgbClr val="FAD5A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Nishant: 231h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Andrei: 254h	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Skyler: 249h	Matthew: 225h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Development ended ~ July 30</a:t>
            </a:r>
            <a:endParaRPr i="1"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Testing, deployment, tweaking the grading and fixing bugs since then</a:t>
            </a:r>
            <a:endParaRPr i="1"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3747850" y="1023938"/>
            <a:ext cx="214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320">
                <a:latin typeface="Oswald"/>
                <a:ea typeface="Oswald"/>
                <a:cs typeface="Oswald"/>
                <a:sym typeface="Oswald"/>
              </a:rPr>
              <a:t>C</a:t>
            </a:r>
            <a:r>
              <a:rPr b="1" lang="en" sz="3320">
                <a:latin typeface="Oswald"/>
                <a:ea typeface="Oswald"/>
                <a:cs typeface="Oswald"/>
                <a:sym typeface="Oswald"/>
              </a:rPr>
              <a:t>hallenges</a:t>
            </a:r>
            <a:endParaRPr b="1" sz="332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3" name="Google Shape;183;p28"/>
          <p:cNvSpPr txBox="1"/>
          <p:nvPr>
            <p:ph idx="1" type="body"/>
          </p:nvPr>
        </p:nvSpPr>
        <p:spPr>
          <a:xfrm>
            <a:off x="3303875" y="1596652"/>
            <a:ext cx="4584000" cy="30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Docker</a:t>
            </a:r>
            <a:b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Integrating Drone + PrairieLearn</a:t>
            </a:r>
            <a:endParaRPr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Integrating Drone + Selenium </a:t>
            </a:r>
            <a:endParaRPr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JQuery and writing JS tests</a:t>
            </a:r>
            <a:b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Question Auto Generation - switching from using server.py files and had to change our approach entirely</a:t>
            </a:r>
            <a:b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Integrating libraries/frameworks into an existing system that we don't have control over</a:t>
            </a:r>
            <a:endParaRPr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Difficulty debugging specific errors </a:t>
            </a:r>
            <a:endParaRPr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on Drone and PrairieLearn</a:t>
            </a:r>
            <a:endParaRPr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4" name="Google Shape;1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254279">
            <a:off x="-1858037" y="-125257"/>
            <a:ext cx="5010399" cy="5143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2582625" y="3386325"/>
            <a:ext cx="322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320">
                <a:solidFill>
                  <a:srgbClr val="FAD5A9"/>
                </a:solidFill>
                <a:latin typeface="Oswald"/>
                <a:ea typeface="Oswald"/>
                <a:cs typeface="Oswald"/>
                <a:sym typeface="Oswald"/>
              </a:rPr>
              <a:t>Lessons Learned</a:t>
            </a:r>
            <a:endParaRPr b="1" sz="3320">
              <a:solidFill>
                <a:srgbClr val="FAD5A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0" name="Google Shape;190;p29"/>
          <p:cNvSpPr txBox="1"/>
          <p:nvPr>
            <p:ph idx="1" type="body"/>
          </p:nvPr>
        </p:nvSpPr>
        <p:spPr>
          <a:xfrm>
            <a:off x="2144175" y="1354400"/>
            <a:ext cx="4393200" cy="21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  <a:t>Not delaying testing until</a:t>
            </a:r>
            <a:r>
              <a:rPr lang="en" sz="1300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  <a:t> CI/CD setup.</a:t>
            </a:r>
            <a:br>
              <a:rPr lang="en" sz="1300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300">
              <a:solidFill>
                <a:srgbClr val="FAD5A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  <a:t>Always pull before merging and resolve merge conflicts in your own branch.</a:t>
            </a:r>
            <a:br>
              <a:rPr lang="en" sz="1300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300">
              <a:solidFill>
                <a:srgbClr val="FAD5A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  <a:t>Ensure constant communication and feedback with the client. Your approach may not align with their vision of the product.</a:t>
            </a:r>
            <a:endParaRPr sz="1300">
              <a:solidFill>
                <a:srgbClr val="FAD5A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200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200">
              <a:solidFill>
                <a:srgbClr val="FAD5A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91" name="Google Shape;1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006208">
            <a:off x="5781113" y="1847916"/>
            <a:ext cx="5010400" cy="5143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type="title"/>
          </p:nvPr>
        </p:nvSpPr>
        <p:spPr>
          <a:xfrm>
            <a:off x="844200" y="630938"/>
            <a:ext cx="7455600" cy="1990500"/>
          </a:xfrm>
          <a:prstGeom prst="rect">
            <a:avLst/>
          </a:prstGeom>
          <a:effectLst>
            <a:outerShdw blurRad="57150" rotWithShape="0" algn="bl" dir="3180000" dist="114300">
              <a:srgbClr val="000000">
                <a:alpha val="1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6519">
                <a:latin typeface="Oswald"/>
                <a:ea typeface="Oswald"/>
                <a:cs typeface="Oswald"/>
                <a:sym typeface="Oswald"/>
              </a:rPr>
              <a:t>SUMMARY &amp; FUTURE WORK</a:t>
            </a:r>
            <a:endParaRPr b="1" sz="6519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7" name="Google Shape;197;p30"/>
          <p:cNvSpPr txBox="1"/>
          <p:nvPr>
            <p:ph idx="1" type="body"/>
          </p:nvPr>
        </p:nvSpPr>
        <p:spPr>
          <a:xfrm>
            <a:off x="1335850" y="1808250"/>
            <a:ext cx="6901200" cy="2639400"/>
          </a:xfrm>
          <a:prstGeom prst="rect">
            <a:avLst/>
          </a:prstGeom>
          <a:effectLst>
            <a:outerShdw blurRad="71438" rotWithShape="0" algn="bl" dir="1560000" dist="123825">
              <a:srgbClr val="000000">
                <a:alpha val="24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aleway"/>
                <a:ea typeface="Raleway"/>
                <a:cs typeface="Raleway"/>
                <a:sym typeface="Raleway"/>
              </a:rPr>
              <a:t>Project documentation can be found on the repo, and has </a:t>
            </a:r>
            <a:br>
              <a:rPr lang="en" sz="1300">
                <a:latin typeface="Raleway"/>
                <a:ea typeface="Raleway"/>
                <a:cs typeface="Raleway"/>
                <a:sym typeface="Raleway"/>
              </a:rPr>
            </a:br>
            <a:r>
              <a:rPr lang="en" sz="1300">
                <a:latin typeface="Raleway"/>
                <a:ea typeface="Raleway"/>
                <a:cs typeface="Raleway"/>
                <a:sym typeface="Raleway"/>
              </a:rPr>
              <a:t>been handed off. </a:t>
            </a:r>
            <a:br>
              <a:rPr lang="en" sz="1300">
                <a:latin typeface="Raleway"/>
                <a:ea typeface="Raleway"/>
                <a:cs typeface="Raleway"/>
                <a:sym typeface="Raleway"/>
              </a:rPr>
            </a:br>
            <a:br>
              <a:rPr lang="en" sz="1300">
                <a:latin typeface="Raleway"/>
                <a:ea typeface="Raleway"/>
                <a:cs typeface="Raleway"/>
                <a:sym typeface="Raleway"/>
              </a:rPr>
            </a:br>
            <a:r>
              <a:rPr lang="en" sz="1300">
                <a:latin typeface="Raleway"/>
                <a:ea typeface="Raleway"/>
                <a:cs typeface="Raleway"/>
                <a:sym typeface="Raleway"/>
              </a:rPr>
              <a:t>Course has been deployed on UBC servers for COSC 304 </a:t>
            </a:r>
            <a:br>
              <a:rPr lang="en" sz="1300">
                <a:latin typeface="Raleway"/>
                <a:ea typeface="Raleway"/>
                <a:cs typeface="Raleway"/>
                <a:sym typeface="Raleway"/>
              </a:rPr>
            </a:br>
            <a:r>
              <a:rPr lang="en" sz="1300">
                <a:latin typeface="Raleway"/>
                <a:ea typeface="Raleway"/>
                <a:cs typeface="Raleway"/>
                <a:sym typeface="Raleway"/>
              </a:rPr>
              <a:t>students to use starting September 2023.</a:t>
            </a:r>
            <a:br>
              <a:rPr lang="en" sz="1300">
                <a:latin typeface="Raleway"/>
                <a:ea typeface="Raleway"/>
                <a:cs typeface="Raleway"/>
                <a:sym typeface="Raleway"/>
              </a:rPr>
            </a:br>
            <a:br>
              <a:rPr lang="en" sz="1300">
                <a:latin typeface="Raleway"/>
                <a:ea typeface="Raleway"/>
                <a:cs typeface="Raleway"/>
                <a:sym typeface="Raleway"/>
              </a:rPr>
            </a:br>
            <a:r>
              <a:rPr lang="en" sz="1300">
                <a:latin typeface="Raleway"/>
                <a:ea typeface="Raleway"/>
                <a:cs typeface="Raleway"/>
                <a:sym typeface="Raleway"/>
              </a:rPr>
              <a:t>Future work on this project could include:</a:t>
            </a:r>
            <a:br>
              <a:rPr lang="en" sz="1300">
                <a:latin typeface="Raleway"/>
                <a:ea typeface="Raleway"/>
                <a:cs typeface="Raleway"/>
                <a:sym typeface="Raleway"/>
              </a:rPr>
            </a:br>
            <a:r>
              <a:rPr lang="en" sz="1300">
                <a:latin typeface="Raleway"/>
                <a:ea typeface="Raleway"/>
                <a:cs typeface="Raleway"/>
                <a:sym typeface="Raleway"/>
              </a:rPr>
              <a:t>- Improving Performance</a:t>
            </a:r>
            <a:br>
              <a:rPr lang="en" sz="1300">
                <a:latin typeface="Raleway"/>
                <a:ea typeface="Raleway"/>
                <a:cs typeface="Raleway"/>
                <a:sym typeface="Raleway"/>
              </a:rPr>
            </a:br>
            <a:r>
              <a:rPr lang="en" sz="1300">
                <a:latin typeface="Raleway"/>
                <a:ea typeface="Raleway"/>
                <a:cs typeface="Raleway"/>
                <a:sym typeface="Raleway"/>
              </a:rPr>
              <a:t>- Using AI/ML to improve on accuracy of automatic grading and automatic generation of questions 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98" name="Google Shape;198;p30"/>
          <p:cNvCxnSpPr/>
          <p:nvPr/>
        </p:nvCxnSpPr>
        <p:spPr>
          <a:xfrm>
            <a:off x="1335850" y="4512563"/>
            <a:ext cx="695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85725" rotWithShape="0" algn="bl" dir="1860000" dist="66675">
              <a:srgbClr val="000000">
                <a:alpha val="37000"/>
              </a:srgbClr>
            </a:outerShdw>
          </a:effectLst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idx="1" type="subTitle"/>
          </p:nvPr>
        </p:nvSpPr>
        <p:spPr>
          <a:xfrm>
            <a:off x="311700" y="2426850"/>
            <a:ext cx="8520600" cy="2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2652">
                <a:solidFill>
                  <a:srgbClr val="FAD5A9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T</a:t>
            </a:r>
            <a:r>
              <a:rPr lang="en" sz="2652">
                <a:solidFill>
                  <a:srgbClr val="FAD5A9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hank You.</a:t>
            </a:r>
            <a:endParaRPr sz="3970">
              <a:solidFill>
                <a:srgbClr val="FAD5A9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204" name="Google Shape;204;p31"/>
          <p:cNvSpPr txBox="1"/>
          <p:nvPr/>
        </p:nvSpPr>
        <p:spPr>
          <a:xfrm>
            <a:off x="1381375" y="3370050"/>
            <a:ext cx="8295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007936">
            <a:off x="-848521" y="-2529575"/>
            <a:ext cx="501039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364250" y="3084325"/>
            <a:ext cx="4741200" cy="1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Dr. </a:t>
            </a:r>
            <a:r>
              <a:rPr lang="en"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Ramon Lawrence (PhD) </a:t>
            </a:r>
            <a:br>
              <a:rPr lang="en"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12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Char char="●"/>
            </a:pPr>
            <a:r>
              <a:rPr lang="en"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Professor at UBC-O’s Computer Science Department</a:t>
            </a:r>
            <a:endParaRPr sz="12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Char char="●"/>
            </a:pPr>
            <a:r>
              <a:rPr lang="en"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COSC 304 Instructor</a:t>
            </a:r>
            <a:endParaRPr sz="12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Char char="●"/>
            </a:pPr>
            <a:r>
              <a:rPr lang="en"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Plans to use this project starting Fall 2023</a:t>
            </a:r>
            <a:endParaRPr sz="12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400" y="1751850"/>
            <a:ext cx="2849800" cy="2849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5391350" y="445025"/>
            <a:ext cx="3105900" cy="14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200">
                <a:solidFill>
                  <a:srgbClr val="FAD5A9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CLIENT</a:t>
            </a:r>
            <a:endParaRPr sz="8200">
              <a:solidFill>
                <a:srgbClr val="FAD5A9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460300" y="222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6919">
                <a:latin typeface="Oswald"/>
                <a:ea typeface="Oswald"/>
                <a:cs typeface="Oswald"/>
                <a:sym typeface="Oswald"/>
              </a:rPr>
              <a:t>THE </a:t>
            </a:r>
            <a:endParaRPr b="1" sz="6919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6919">
                <a:latin typeface="Oswald"/>
                <a:ea typeface="Oswald"/>
                <a:cs typeface="Oswald"/>
                <a:sym typeface="Oswald"/>
              </a:rPr>
              <a:t>PROBLEM</a:t>
            </a:r>
            <a:endParaRPr b="1" sz="6919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884800" y="279900"/>
            <a:ext cx="485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Students in COSC 304 are reliant on using 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multiple different platforms</a:t>
            </a:r>
            <a:r>
              <a:rPr lang="en"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for their coursework - including time-sensitive evaluations such as midterms and final examinations.</a:t>
            </a:r>
            <a:r>
              <a:rPr lang="en"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endParaRPr sz="14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00" y="2943178"/>
            <a:ext cx="1788401" cy="1787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 rotWithShape="1">
          <a:blip r:embed="rId4">
            <a:alphaModFix/>
          </a:blip>
          <a:srcRect b="22809" l="0" r="61666" t="0"/>
          <a:stretch/>
        </p:blipFill>
        <p:spPr>
          <a:xfrm>
            <a:off x="2393863" y="3358698"/>
            <a:ext cx="1630926" cy="95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8475" y="3086689"/>
            <a:ext cx="1500520" cy="15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6861" y="3152415"/>
            <a:ext cx="1369027" cy="1369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6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150" y="190775"/>
            <a:ext cx="8452027" cy="475424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281200" y="3876725"/>
            <a:ext cx="2992500" cy="10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-"/>
            </a:pPr>
            <a:r>
              <a:rPr lang="en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</a:t>
            </a:r>
            <a:r>
              <a:rPr lang="en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pen-source software</a:t>
            </a:r>
            <a:endParaRPr sz="13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-"/>
            </a:pPr>
            <a:r>
              <a:rPr lang="en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Creating and delivering learning experiences and assessments for students. </a:t>
            </a:r>
            <a:endParaRPr sz="13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7" name="Google Shape;87;p16"/>
          <p:cNvSpPr txBox="1"/>
          <p:nvPr>
            <p:ph type="title"/>
          </p:nvPr>
        </p:nvSpPr>
        <p:spPr>
          <a:xfrm>
            <a:off x="5967675" y="106900"/>
            <a:ext cx="3037200" cy="6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20">
                <a:latin typeface="Oswald SemiBold"/>
                <a:ea typeface="Oswald SemiBold"/>
                <a:cs typeface="Oswald SemiBold"/>
                <a:sym typeface="Oswald SemiBold"/>
              </a:rPr>
              <a:t>PRAIRIELEARN</a:t>
            </a:r>
            <a:endParaRPr sz="3720"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6929625" y="3299400"/>
            <a:ext cx="2070900" cy="11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42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THE PROJECT</a:t>
            </a:r>
            <a:endParaRPr b="1" sz="342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681150" y="1376400"/>
            <a:ext cx="6410100" cy="22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  <a:t>The deliverable will be an instance of </a:t>
            </a:r>
            <a:r>
              <a:rPr b="1" lang="en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PrairieLearn</a:t>
            </a:r>
            <a:r>
              <a:rPr lang="en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700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  <a:t>hosted on local servers at UBC Okanagan Campus.</a:t>
            </a:r>
            <a:br>
              <a:rPr lang="en" sz="1700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</a:br>
            <a:br>
              <a:rPr lang="en" sz="1700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1700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  <a:t> The PrairieLearn instance will contain</a:t>
            </a:r>
            <a:r>
              <a:rPr lang="en" sz="1700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700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  <a:t>questions from </a:t>
            </a:r>
            <a:endParaRPr sz="1700">
              <a:solidFill>
                <a:srgbClr val="FAD5A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  <a:t>COSC 304 lab 1 </a:t>
            </a:r>
            <a:r>
              <a:rPr lang="en" sz="1700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  <a:t>- </a:t>
            </a:r>
            <a:r>
              <a:rPr i="1" lang="en" sz="1700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  <a:t>Relational Algebra</a:t>
            </a:r>
            <a:endParaRPr i="1" sz="1700">
              <a:solidFill>
                <a:srgbClr val="FAD5A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  <a:t>COSC 304 lab 2 - </a:t>
            </a:r>
            <a:r>
              <a:rPr i="1" lang="en" sz="1700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  <a:t>SQL</a:t>
            </a:r>
            <a:r>
              <a:rPr i="1" lang="en" sz="1700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  <a:t> table creation</a:t>
            </a:r>
            <a:r>
              <a:rPr lang="en" sz="1700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  <a:t>,</a:t>
            </a:r>
            <a:r>
              <a:rPr lang="en" sz="1700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1700">
              <a:solidFill>
                <a:srgbClr val="FAD5A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  <a:t>and COSC 304 lab 3 – </a:t>
            </a:r>
            <a:r>
              <a:rPr i="1" lang="en" sz="1700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  <a:t>SQL table querying</a:t>
            </a:r>
            <a:r>
              <a:rPr lang="en" sz="1700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700">
              <a:solidFill>
                <a:srgbClr val="FAD5A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007936">
            <a:off x="-3072371" y="1670500"/>
            <a:ext cx="501039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918174">
            <a:off x="7942765" y="-1050307"/>
            <a:ext cx="5010400" cy="5143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639200" y="3102825"/>
            <a:ext cx="5376300" cy="10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en" sz="6419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REQUIREMENTS</a:t>
            </a:r>
            <a:endParaRPr b="1" sz="6419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1947700" y="1128175"/>
            <a:ext cx="6927000" cy="22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09562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aleway"/>
              <a:buChar char="❖"/>
            </a:pPr>
            <a:r>
              <a:rPr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Integrate questions</a:t>
            </a:r>
            <a:endParaRPr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9562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aleway"/>
              <a:buChar char="❖"/>
            </a:pPr>
            <a:r>
              <a:rPr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Integrate RelaX Editor</a:t>
            </a:r>
            <a:endParaRPr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9562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aleway"/>
              <a:buChar char="❖"/>
            </a:pPr>
            <a:r>
              <a:rPr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Integrate SQL Editor</a:t>
            </a:r>
            <a:endParaRPr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9562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aleway"/>
              <a:buChar char="❖"/>
            </a:pPr>
            <a:r>
              <a:rPr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Execute answer</a:t>
            </a:r>
            <a:r>
              <a:rPr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prior to submission</a:t>
            </a:r>
            <a:endParaRPr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9562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aleway"/>
              <a:buChar char="❖"/>
            </a:pPr>
            <a:r>
              <a:rPr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Display query results and visualizations</a:t>
            </a:r>
            <a:endParaRPr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9562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aleway"/>
              <a:buChar char="❖"/>
            </a:pPr>
            <a:r>
              <a:rPr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Automate randomized question generation</a:t>
            </a:r>
            <a:endParaRPr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9562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aleway"/>
              <a:buChar char="❖"/>
            </a:pPr>
            <a:r>
              <a:rPr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Automate grading</a:t>
            </a:r>
            <a:endParaRPr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9562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aleway"/>
              <a:buChar char="❖"/>
            </a:pPr>
            <a:r>
              <a:rPr i="1"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Stretch: Grading for partial marks</a:t>
            </a:r>
            <a:endParaRPr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 title="PL-A-Walkthrough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8572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0" y="881850"/>
            <a:ext cx="3021300" cy="33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525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TARGET </a:t>
            </a:r>
            <a:endParaRPr b="1" sz="525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525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AUDIENCE </a:t>
            </a:r>
            <a:endParaRPr b="1" sz="525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525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&amp; </a:t>
            </a:r>
            <a:endParaRPr b="1" sz="525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525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USAGE</a:t>
            </a:r>
            <a:endParaRPr b="1" sz="525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021300" y="966775"/>
            <a:ext cx="614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  <a:t>Instructors</a:t>
            </a:r>
            <a:br>
              <a:rPr lang="en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  <a:t>Teaching Assistants</a:t>
            </a:r>
            <a:br>
              <a:rPr lang="en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  <a:t>Students</a:t>
            </a:r>
            <a:br>
              <a:rPr lang="en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</a:br>
            <a:br>
              <a:rPr lang="en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</a:br>
            <a:endParaRPr>
              <a:solidFill>
                <a:srgbClr val="FAD5A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  <a:t>Query visualizations and results to experiment and better understand Relational Algebra and SQL</a:t>
            </a:r>
            <a:br>
              <a:rPr lang="en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  <a:t>Countless question variants and types</a:t>
            </a:r>
            <a:br>
              <a:rPr lang="en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  <a:t>Instant grading</a:t>
            </a:r>
            <a:br>
              <a:rPr lang="en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>
                <a:solidFill>
                  <a:srgbClr val="FAD5A9"/>
                </a:solidFill>
                <a:latin typeface="Raleway"/>
                <a:ea typeface="Raleway"/>
                <a:cs typeface="Raleway"/>
                <a:sym typeface="Raleway"/>
              </a:rPr>
              <a:t>Easy access from anywhere</a:t>
            </a:r>
            <a:endParaRPr>
              <a:solidFill>
                <a:srgbClr val="FAD5A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86858">
            <a:off x="5130030" y="-2319407"/>
            <a:ext cx="5010396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0858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97A22D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